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461" r:id="rId2"/>
    <p:sldId id="468" r:id="rId3"/>
    <p:sldId id="393" r:id="rId4"/>
    <p:sldId id="469" r:id="rId5"/>
    <p:sldId id="462" r:id="rId6"/>
    <p:sldId id="470" r:id="rId7"/>
    <p:sldId id="463" r:id="rId8"/>
    <p:sldId id="466" r:id="rId9"/>
    <p:sldId id="465" r:id="rId10"/>
    <p:sldId id="471" r:id="rId11"/>
    <p:sldId id="464" r:id="rId12"/>
    <p:sldId id="467" r:id="rId13"/>
    <p:sldId id="456" r:id="rId14"/>
    <p:sldId id="457" r:id="rId15"/>
  </p:sldIdLst>
  <p:sldSz cx="9144000" cy="6858000" type="screen4x3"/>
  <p:notesSz cx="7010400" cy="93980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D46"/>
    <a:srgbClr val="FF3300"/>
    <a:srgbClr val="3399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092" autoAdjust="0"/>
  </p:normalViewPr>
  <p:slideViewPr>
    <p:cSldViewPr>
      <p:cViewPr varScale="1">
        <p:scale>
          <a:sx n="69" d="100"/>
          <a:sy n="69" d="100"/>
        </p:scale>
        <p:origin x="1110" y="60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+mj-lt"/>
                      </a:rPr>
                      <m:t>A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+mj-lt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+mj-lt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+mj-l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29704" y="3736538"/>
            <a:ext cx="3374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latin typeface="+mj-lt"/>
                <a:cs typeface="Calibri" panose="020F0502020204030204" pitchFamily="34" charset="0"/>
              </a:rPr>
              <a:t>As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see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tables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slide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ago</a:t>
            </a:r>
            <a:r>
              <a:rPr lang="de-DE" dirty="0">
                <a:latin typeface="+mj-lt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there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no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P(M,R)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that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could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plug</a:t>
            </a:r>
            <a:r>
              <a:rPr lang="de-DE" dirty="0">
                <a:latin typeface="+mj-lt"/>
                <a:cs typeface="Calibri" panose="020F0502020204030204" pitchFamily="34" charset="0"/>
              </a:rPr>
              <a:t> in,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dependend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latin typeface="+mj-lt"/>
                <a:cs typeface="Calibri" panose="020F0502020204030204" pitchFamily="34" charset="0"/>
              </a:rPr>
              <a:t>So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have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somehow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out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of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information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again</a:t>
            </a:r>
            <a:r>
              <a:rPr lang="de-DE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C5EF7B-0280-4336-ACDD-D6AC1B28AD0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+mj-lt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685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6858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187213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132144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132144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198662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504128" y="2728079"/>
            <a:ext cx="455534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The Probability of an malfunction in BBB (A=0) is reduced due to observing the malfunction of the micro (M=0) knowing that a recording was not successful (R=0).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>
            <a:off x="4146942" y="1461199"/>
            <a:ext cx="1531873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A3F1A4-12A9-4CBF-97CA-F5984D7099F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 dirty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97"/>
    </mc:Choice>
    <mc:Fallback xmlns="">
      <p:transition spd="slow" advTm="3083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>
                    <a:latin typeface="+mj-lt"/>
                  </a:rPr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>
                    <a:latin typeface="+mj-lt"/>
                  </a:rPr>
                  <a:t>BigBlueButton</a:t>
                </a:r>
                <a:r>
                  <a:rPr lang="en-US" sz="1800" dirty="0">
                    <a:latin typeface="+mj-lt"/>
                  </a:rPr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>
                    <a:latin typeface="+mj-lt"/>
                  </a:rPr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+mj-lt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+mj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Microphone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state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either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not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(M=0; </a:t>
                </a:r>
                <a:r>
                  <a:rPr lang="de-DE" sz="1800" b="0" dirty="0" err="1">
                    <a:latin typeface="+mj-lt"/>
                  </a:rPr>
                  <a:t>broken</a:t>
                </a:r>
                <a:r>
                  <a:rPr lang="de-DE" sz="1800" b="0" dirty="0">
                    <a:latin typeface="+mj-lt"/>
                  </a:rPr>
                  <a:t>, </a:t>
                </a:r>
                <a:r>
                  <a:rPr lang="de-DE" sz="1800" b="0" dirty="0" err="1">
                    <a:latin typeface="+mj-lt"/>
                  </a:rPr>
                  <a:t>connection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, not </a:t>
                </a:r>
                <a:r>
                  <a:rPr lang="de-DE" sz="1800" b="0" dirty="0" err="1">
                    <a:latin typeface="+mj-lt"/>
                  </a:rPr>
                  <a:t>plugged</a:t>
                </a:r>
                <a:r>
                  <a:rPr lang="de-DE" sz="1800" b="0" dirty="0">
                    <a:latin typeface="+mj-lt"/>
                  </a:rPr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+mj-lt"/>
                          </a:rPr>
                          <m:t>𝐴</m:t>
                        </m:r>
                      </m:e>
                      <m:sub>
                        <m:r>
                          <a:rPr lang="de-DE" sz="1800" b="0" i="1" smtClean="0">
                            <a:latin typeface="+mj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800" b="0" dirty="0">
                    <a:latin typeface="+mj-lt"/>
                  </a:rPr>
                  <a:t>- Recording </a:t>
                </a:r>
                <a:r>
                  <a:rPr lang="de-DE" sz="1800" b="0" dirty="0" err="1">
                    <a:latin typeface="+mj-lt"/>
                  </a:rPr>
                  <a:t>app</a:t>
                </a:r>
                <a:r>
                  <a:rPr lang="de-DE" sz="1800" b="0" dirty="0">
                    <a:latin typeface="+mj-lt"/>
                  </a:rPr>
                  <a:t> in BBB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properly</a:t>
                </a:r>
                <a:r>
                  <a:rPr lang="de-DE" sz="1800" b="0" dirty="0">
                    <a:latin typeface="+mj-lt"/>
                  </a:rPr>
                  <a:t> (A=1)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has</a:t>
                </a:r>
                <a:r>
                  <a:rPr lang="de-DE" sz="1800" b="0" dirty="0">
                    <a:latin typeface="+mj-lt"/>
                  </a:rPr>
                  <a:t> a </a:t>
                </a:r>
                <a:r>
                  <a:rPr lang="de-DE" sz="1800" b="0" dirty="0" err="1">
                    <a:latin typeface="+mj-lt"/>
                  </a:rPr>
                  <a:t>malfuction</a:t>
                </a:r>
                <a:r>
                  <a:rPr lang="de-DE" sz="1800" b="0" dirty="0">
                    <a:latin typeface="+mj-lt"/>
                  </a:rPr>
                  <a:t> due </a:t>
                </a:r>
                <a:r>
                  <a:rPr lang="de-DE" sz="1800" b="0" dirty="0" err="1">
                    <a:latin typeface="+mj-lt"/>
                  </a:rPr>
                  <a:t>to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server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 (A=0)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+mj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Recorded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session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was </a:t>
                </a:r>
                <a:r>
                  <a:rPr lang="de-DE" sz="1800" b="0" dirty="0" err="1">
                    <a:latin typeface="+mj-lt"/>
                  </a:rPr>
                  <a:t>succesfull</a:t>
                </a:r>
                <a:r>
                  <a:rPr lang="de-DE" sz="1800" b="0" dirty="0">
                    <a:latin typeface="+mj-lt"/>
                  </a:rPr>
                  <a:t> (R=1)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unsuccesfull</a:t>
                </a:r>
                <a:r>
                  <a:rPr lang="de-DE" sz="1800" b="0" dirty="0">
                    <a:latin typeface="+mj-lt"/>
                  </a:rPr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</p:txBody>
          </p:sp>
        </mc:Choice>
        <mc:Fallback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6FAC5C-6CFA-4626-A96D-2F57444948B9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BBB </a:t>
            </a:r>
            <a:r>
              <a:rPr lang="de-DE" b="1" dirty="0" err="1"/>
              <a:t>example</a:t>
            </a:r>
            <a:endParaRPr lang="de-DE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7561"/>
              </p:ext>
            </p:extLst>
          </p:nvPr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52597"/>
              </p:ext>
            </p:extLst>
          </p:nvPr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92492"/>
              </p:ext>
            </p:extLst>
          </p:nvPr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/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/>
                        <m:t>P</m:t>
                      </m:r>
                      <m:r>
                        <m:rPr>
                          <m:nor/>
                        </m:rPr>
                        <a:rPr lang="de-DE" dirty="0"/>
                        <m:t>(</m:t>
                      </m:r>
                      <m:r>
                        <m:rPr>
                          <m:nor/>
                        </m:rPr>
                        <a:rPr lang="de-DE" dirty="0"/>
                        <m:t>M</m:t>
                      </m:r>
                      <m:r>
                        <m:rPr>
                          <m:nor/>
                        </m:rPr>
                        <a:rPr lang="de-DE" dirty="0"/>
                        <m:t>=</m:t>
                      </m:r>
                      <m:r>
                        <m:rPr>
                          <m:nor/>
                        </m:rPr>
                        <a:rPr lang="de-DE" dirty="0"/>
                        <m:t>1</m:t>
                      </m:r>
                      <m:r>
                        <m:rPr>
                          <m:nor/>
                        </m:rPr>
                        <a:rPr lang="de-DE" dirty="0"/>
                        <m:t>)=</m:t>
                      </m:r>
                      <m:r>
                        <m:rPr>
                          <m:nor/>
                        </m:rPr>
                        <a:rPr lang="de-DE" dirty="0"/>
                        <m:t>0</m:t>
                      </m:r>
                      <m:r>
                        <m:rPr>
                          <m:nor/>
                        </m:rPr>
                        <a:rPr lang="de-DE" dirty="0"/>
                        <m:t>,</m:t>
                      </m:r>
                      <m:r>
                        <m:rPr>
                          <m:nor/>
                        </m:rPr>
                        <a:rPr lang="de-DE" dirty="0"/>
                        <m:t>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 smtClean="0"/>
                        <m:t>P</m:t>
                      </m:r>
                      <m:r>
                        <m:rPr>
                          <m:nor/>
                        </m:rPr>
                        <a:rPr lang="de-DE" dirty="0" smtClean="0"/>
                        <m:t>(</m:t>
                      </m:r>
                      <m:r>
                        <m:rPr>
                          <m:nor/>
                        </m:rPr>
                        <a:rPr lang="de-DE" dirty="0" smtClean="0"/>
                        <m:t>M</m:t>
                      </m:r>
                      <m:r>
                        <m:rPr>
                          <m:nor/>
                        </m:rPr>
                        <a:rPr lang="de-DE" dirty="0" smtClean="0"/>
                        <m:t>=</m:t>
                      </m:r>
                      <m:r>
                        <m:rPr>
                          <m:nor/>
                        </m:rPr>
                        <a:rPr lang="de-DE" b="0" i="0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)=</m:t>
                      </m:r>
                      <m:r>
                        <m:rPr>
                          <m:nor/>
                        </m:rPr>
                        <a:rPr lang="de-DE" dirty="0" smtClean="0"/>
                        <m:t>0</m:t>
                      </m:r>
                      <m:r>
                        <m:rPr>
                          <m:nor/>
                        </m:rPr>
                        <a:rPr lang="de-DE" dirty="0" smtClean="0"/>
                        <m:t>,</m:t>
                      </m:r>
                      <m:r>
                        <m:rPr>
                          <m:nor/>
                        </m:rPr>
                        <a:rPr lang="de-DE" b="0" i="0" dirty="0" smtClean="0"/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P(A=1)=0,9</a:t>
            </a:r>
          </a:p>
          <a:p>
            <a:r>
              <a:rPr lang="de-DE" dirty="0">
                <a:latin typeface="+mj-lt"/>
              </a:rPr>
              <a:t>P(A=0)=0,1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P(R=1|M=1,A=1)=0,8</a:t>
            </a:r>
          </a:p>
          <a:p>
            <a:pPr algn="ctr"/>
            <a:r>
              <a:rPr lang="de-DE" dirty="0">
                <a:latin typeface="+mj-lt"/>
              </a:rPr>
              <a:t>P(R=1|M=1,A=0)=0,2</a:t>
            </a:r>
          </a:p>
          <a:p>
            <a:pPr algn="ctr"/>
            <a:r>
              <a:rPr lang="de-DE" dirty="0">
                <a:latin typeface="+mj-lt"/>
              </a:rPr>
              <a:t>P(R=1|M=0,A=1)=0,2</a:t>
            </a:r>
          </a:p>
          <a:p>
            <a:pPr algn="ctr"/>
            <a:r>
              <a:rPr lang="de-DE" dirty="0">
                <a:latin typeface="+mj-lt"/>
              </a:rPr>
              <a:t>P(R=1|M=0,A=0)=0,1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P(R=0|M=1,A=1)=0,2</a:t>
            </a:r>
          </a:p>
          <a:p>
            <a:pPr algn="ctr"/>
            <a:r>
              <a:rPr lang="de-DE" dirty="0">
                <a:latin typeface="+mj-lt"/>
              </a:rPr>
              <a:t>P(R=0|M=1,A=0)=0,8</a:t>
            </a:r>
          </a:p>
          <a:p>
            <a:pPr algn="ctr"/>
            <a:r>
              <a:rPr lang="de-DE" dirty="0">
                <a:latin typeface="+mj-lt"/>
              </a:rPr>
              <a:t>P(R=0|M=0,A=1)=0,8</a:t>
            </a:r>
          </a:p>
          <a:p>
            <a:pPr algn="ctr"/>
            <a:r>
              <a:rPr lang="de-DE" dirty="0">
                <a:latin typeface="+mj-lt"/>
              </a:rPr>
              <a:t>P(R=0|M=0,A=0)=0,9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F7E3F2-C765-4927-A1DD-D9852883670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Given </a:t>
            </a:r>
            <a:r>
              <a:rPr lang="de-DE" b="1" dirty="0" err="1"/>
              <a:t>probabilities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Neuroinformatics</a:t>
            </a:r>
            <a:r>
              <a:rPr lang="en-US" dirty="0"/>
              <a:t> - Prof. Dr. Gordon Pipa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+mj-lt"/>
                        </a:rPr>
                        <m:t>𝑃</m:t>
                      </m:r>
                      <m:r>
                        <a:rPr lang="ar-AE" i="1" smtClean="0">
                          <a:latin typeface="+mj-lt"/>
                        </a:rPr>
                        <m:t>(</m:t>
                      </m:r>
                      <m:r>
                        <a:rPr lang="de-DE" b="0" i="1" smtClean="0">
                          <a:latin typeface="+mj-lt"/>
                        </a:rPr>
                        <m:t>𝐴</m:t>
                      </m:r>
                      <m:r>
                        <a:rPr lang="ar-AE" i="1" smtClean="0">
                          <a:latin typeface="+mj-lt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+mj-lt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+mj-lt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+mj-lt"/>
                            </a:rPr>
                            <m:t>𝑀</m:t>
                          </m:r>
                          <m:r>
                            <a:rPr lang="ar-AE" i="1" smtClean="0"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  <m:r>
                            <a:rPr lang="ar-AE" i="1" smtClean="0"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 smtClean="0">
                          <a:latin typeface="+mj-lt"/>
                        </a:rPr>
                        <m:t>=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ar-AE" i="1">
                              <a:latin typeface="+mj-lt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+mj-lt"/>
                        </a:rPr>
                        <m:t>∗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+mj-lt"/>
                        </a:rPr>
                        <m:t>∗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+mj-lt"/>
                            </a:rPr>
                            <m:t>𝑀</m:t>
                          </m:r>
                          <m:r>
                            <a:rPr lang="ar-AE" i="1"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+mj-lt"/>
                            </a:rPr>
                          </m:ctrlPr>
                        </m:dPr>
                        <m:e>
                          <m:r>
                            <a:rPr lang="ar-AE" i="1">
                              <a:latin typeface="+mj-lt"/>
                            </a:rPr>
                            <m:t>𝑀</m:t>
                          </m:r>
                          <m:r>
                            <a:rPr lang="ar-AE" i="1"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  <m:r>
                            <a:rPr lang="ar-AE" i="1">
                              <a:latin typeface="+mj-lt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 b="0" i="1" smtClean="0">
                          <a:latin typeface="+mj-lt"/>
                        </a:rPr>
                        <m:t>∗</m:t>
                      </m:r>
                      <m:r>
                        <a:rPr lang="de-DE" b="0" i="1" smtClean="0">
                          <a:latin typeface="+mj-lt"/>
                        </a:rPr>
                        <m:t>𝑃</m:t>
                      </m:r>
                      <m:r>
                        <a:rPr lang="de-DE" b="0" i="1" smtClean="0">
                          <a:latin typeface="+mj-lt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+mj-lt"/>
                        </a:rPr>
                        <m:t>)=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ar-AE" i="1">
                              <a:latin typeface="+mj-lt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+mj-lt"/>
                        </a:rPr>
                        <m:t>∗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+mj-lt"/>
                        </a:rPr>
                        <m:t>∗</m:t>
                      </m:r>
                      <m:r>
                        <a:rPr lang="ar-AE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+mj-lt"/>
                            </a:rPr>
                            <m:t>𝑀</m:t>
                          </m:r>
                          <m:r>
                            <a:rPr lang="ar-AE" i="1"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latin typeface="+mj-lt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+mj-lt"/>
                      </a:rPr>
                      <m:t>𝑃</m:t>
                    </m:r>
                    <m:r>
                      <a:rPr lang="ar-AE" i="1">
                        <a:latin typeface="+mj-lt"/>
                      </a:rPr>
                      <m:t>(</m:t>
                    </m:r>
                    <m:r>
                      <a:rPr lang="ar-AE" i="1">
                        <a:latin typeface="+mj-lt"/>
                      </a:rPr>
                      <m:t>𝑀</m:t>
                    </m:r>
                    <m:r>
                      <a:rPr lang="ar-AE" i="1">
                        <a:latin typeface="+mj-lt"/>
                      </a:rPr>
                      <m:t>,</m:t>
                    </m:r>
                    <m:r>
                      <a:rPr lang="de-DE" b="0" i="1" smtClean="0">
                        <a:latin typeface="+mj-lt"/>
                      </a:rPr>
                      <m:t>𝐴</m:t>
                    </m:r>
                    <m:r>
                      <a:rPr lang="ar-AE" i="1">
                        <a:latin typeface="+mj-lt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+mj-lt"/>
                      </a:rPr>
                      <m:t>)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+mj-lt"/>
                      </a:rPr>
                      <m:t>=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+mj-lt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+mj-lt"/>
                          </a:rPr>
                          <m:t>∗</m:t>
                        </m:r>
                        <m:r>
                          <a:rPr lang="ar-AE" sz="2400" b="0" i="1" smtClean="0"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+mj-lt"/>
                              </a:rPr>
                              <m:t>𝐴</m:t>
                            </m:r>
                          </m:e>
                        </m:d>
                        <m:r>
                          <a:rPr lang="ar-AE" sz="2400" b="0" i="1" smtClean="0">
                            <a:latin typeface="+mj-lt"/>
                          </a:rPr>
                          <m:t>∗</m:t>
                        </m:r>
                        <m:r>
                          <a:rPr lang="ar-AE" sz="2400" b="0" i="1" smtClean="0">
                            <a:latin typeface="+mj-lt"/>
                          </a:rPr>
                          <m:t>𝑃</m:t>
                        </m:r>
                        <m:r>
                          <a:rPr lang="ar-AE" sz="2400" b="0" i="1" smtClean="0">
                            <a:latin typeface="+mj-lt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+mj-lt"/>
                          </a:rPr>
                          <m:t>|</m:t>
                        </m:r>
                        <m:r>
                          <a:rPr lang="ar-AE" sz="2400" b="0" i="1" smtClean="0">
                            <a:latin typeface="+mj-lt"/>
                          </a:rPr>
                          <m:t>𝑀</m:t>
                        </m:r>
                        <m:r>
                          <a:rPr lang="ar-AE" sz="2400" b="0" i="1" smtClean="0">
                            <a:latin typeface="+mj-lt"/>
                          </a:rPr>
                          <m:t>,</m:t>
                        </m:r>
                        <m:r>
                          <a:rPr lang="de-DE" sz="2400" b="0" i="1" smtClean="0">
                            <a:latin typeface="+mj-lt"/>
                          </a:rPr>
                          <m:t>𝐴</m:t>
                        </m:r>
                        <m:r>
                          <a:rPr lang="ar-AE" sz="2400" b="0" i="1" smtClean="0">
                            <a:latin typeface="+mj-lt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+mj-lt"/>
                          </a:rPr>
                          <m:t>𝑃</m:t>
                        </m:r>
                        <m:r>
                          <a:rPr lang="ar-AE" sz="2400" b="0" i="1" smtClean="0">
                            <a:latin typeface="+mj-lt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+mj-lt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+mj-lt"/>
                        </a:rPr>
                        <m:t>𝑃</m:t>
                      </m:r>
                      <m:r>
                        <a:rPr lang="ar-AE" i="1" smtClean="0">
                          <a:latin typeface="+mj-lt"/>
                        </a:rPr>
                        <m:t>(</m:t>
                      </m:r>
                      <m:r>
                        <a:rPr lang="de-DE" b="0" i="1" smtClean="0">
                          <a:latin typeface="+mj-lt"/>
                        </a:rPr>
                        <m:t>𝐴</m:t>
                      </m:r>
                      <m:r>
                        <a:rPr lang="ar-AE" i="1" smtClean="0">
                          <a:latin typeface="+mj-lt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+mj-lt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+mj-lt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+mj-lt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+mj-lt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 i="1">
                                  <a:latin typeface="+mj-lt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𝐴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+mj-lt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+mj-lt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+mj-lt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P(R)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3A85865-F952-4E18-A9AD-EB6BF226E73E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M and A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+mj-lt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=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+mj-lt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+mj-lt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+mj-lt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+mj-lt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+mj-lt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+mj-lt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+mj-lt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A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+mj-lt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0,315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280862" y="3277678"/>
            <a:ext cx="3816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>
                <a:latin typeface="+mj-lt"/>
              </a:rPr>
              <a:t>Now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return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original </a:t>
            </a:r>
            <a:r>
              <a:rPr lang="de-DE" dirty="0" err="1">
                <a:latin typeface="+mj-lt"/>
              </a:rPr>
              <a:t>task</a:t>
            </a:r>
            <a:r>
              <a:rPr lang="de-DE" dirty="0">
                <a:latin typeface="+mj-lt"/>
              </a:rPr>
              <a:t>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As 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nodes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don´t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need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already</a:t>
            </a:r>
            <a:r>
              <a:rPr lang="de-DE" dirty="0">
                <a:latin typeface="+mj-lt"/>
              </a:rPr>
              <a:t>.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simply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plug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formula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later</a:t>
            </a:r>
            <a:r>
              <a:rPr lang="de-DE" dirty="0">
                <a:latin typeface="+mj-lt"/>
              </a:rPr>
              <a:t>.</a:t>
            </a:r>
          </a:p>
          <a:p>
            <a:r>
              <a:rPr lang="de-DE" dirty="0" err="1">
                <a:latin typeface="+mj-lt"/>
              </a:rPr>
              <a:t>Additionaly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just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an </a:t>
            </a:r>
            <a:r>
              <a:rPr lang="de-DE" dirty="0" err="1">
                <a:latin typeface="+mj-lt"/>
              </a:rPr>
              <a:t>unsuccesfull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knowing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functionality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microphone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given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probabilities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table</a:t>
            </a:r>
            <a:r>
              <a:rPr lang="de-DE" dirty="0">
                <a:latin typeface="+mj-lt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5181600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>
            <a:off x="5202787" y="3200400"/>
            <a:ext cx="39412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6AD427-8A6D-4D5B-810E-39C407C45BCB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on P(R)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+mj-lt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+mj-lt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A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+mj-lt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+mj-lt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238D46"/>
                                          </a:solidFill>
                                          <a:latin typeface="+mj-lt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A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+mj-lt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+mj-lt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+mj-lt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+mj-lt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+mj-lt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+mj-lt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+mj-lt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+mj-lt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+mj-lt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+mj-lt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Probability of problems with the recording app (A) increased by observing R = 0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p(A = 0|R = 0) &gt; p(A = 0)</a:t>
            </a:r>
          </a:p>
          <a:p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949653-413A-4A19-99A8-73A501FF905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1268</Words>
  <Application>Microsoft Office PowerPoint</Application>
  <PresentationFormat>Bildschirmpräsentation (4:3)</PresentationFormat>
  <Paragraphs>200</Paragraphs>
  <Slides>14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567</cp:revision>
  <cp:lastPrinted>2016-11-03T13:27:00Z</cp:lastPrinted>
  <dcterms:created xsi:type="dcterms:W3CDTF">2007-06-28T16:14:27Z</dcterms:created>
  <dcterms:modified xsi:type="dcterms:W3CDTF">2020-11-15T18:03:29Z</dcterms:modified>
</cp:coreProperties>
</file>